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3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81" r:id="rId12"/>
    <p:sldId id="305" r:id="rId13"/>
    <p:sldId id="344" r:id="rId14"/>
    <p:sldId id="334" r:id="rId15"/>
    <p:sldId id="302" r:id="rId16"/>
    <p:sldId id="341" r:id="rId17"/>
    <p:sldId id="337" r:id="rId18"/>
    <p:sldId id="338" r:id="rId19"/>
    <p:sldId id="339" r:id="rId20"/>
    <p:sldId id="342" r:id="rId21"/>
    <p:sldId id="301" r:id="rId22"/>
    <p:sldId id="296" r:id="rId23"/>
    <p:sldId id="297" r:id="rId24"/>
    <p:sldId id="29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İZ GÜNAY" initials="DG" lastIdx="9" clrIdx="0">
    <p:extLst>
      <p:ext uri="{19B8F6BF-5375-455C-9EA6-DF929625EA0E}">
        <p15:presenceInfo xmlns:p15="http://schemas.microsoft.com/office/powerpoint/2012/main" userId="DENİZ GÜN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D"/>
    <a:srgbClr val="00529C"/>
    <a:srgbClr val="E7E6E6"/>
    <a:srgbClr val="004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2" autoAdjust="0"/>
    <p:restoredTop sz="94347" autoAdjust="0"/>
  </p:normalViewPr>
  <p:slideViewPr>
    <p:cSldViewPr snapToGrid="0">
      <p:cViewPr varScale="1">
        <p:scale>
          <a:sx n="88" d="100"/>
          <a:sy n="88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76B2-9F6F-4307-A264-2A72ACEA6153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EDD3B-6266-493B-A0FE-3D2A297923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79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EDD3B-6266-493B-A0FE-3D2A297923F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3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71045-0F7E-4411-8A0B-5C894B7E673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41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0C465F-4205-49B1-BBF7-5762B39BC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FAEDB2B-216D-4ED8-B3B6-0D2FEC791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0F9CBC-1B40-448C-B43B-7F3793E0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A8781B-D2D2-4BBC-85EF-1DBB2A7D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93E04F-680B-45DD-B6C6-C78F6C73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395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BC025C-C2CF-4DEC-9042-DF7549AE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BA8DAAD-EA2C-43E6-8EDE-A145FB4C9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CB36B45-5827-489A-A1C7-2176FF50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071202-920F-4EE9-AACD-89158BBE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3C80BB-5C01-41E0-8C09-525198BB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0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150AD80-02D0-4932-B7A3-2B97862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43F75F7-3B11-4BD5-B78C-CE2DFDFAD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87E17D-EF73-4101-BAD8-90C71FFD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0E6899-1145-4BAD-AC4A-1861C53D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A68E82-3B58-4241-88AE-FEB0AA34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12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5F8D08-DDEF-4D60-82EE-91200BA2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4EB989-ECE3-4DC8-A438-0D687952C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47A560-C375-42EB-8B5A-76038D05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FB3A38-A39D-46AF-9984-3E8E9059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0D297A-C90D-48C3-BB25-FF909DC3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44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34E588-6D54-4D35-826E-A2158B3D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536447-A04C-468E-B4A7-9B2B833E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7026E13-2458-4B19-AEA6-94BE3FBB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803B90-CA7B-4450-A73A-F65C70F9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F120CB-2775-4695-80D9-5E1B6E96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32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2AD6A1-F532-420C-BA39-5E90661B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9EAD9A-05F8-4D48-87CC-E6C76E3DA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30F831B-B1A0-4C2A-A498-FDC3FFB67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CEFDD77-50D4-4F8B-925B-38DF9A184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C37564-6434-424C-8370-43419F5F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7F31176-7923-4798-975B-DC5CB4A4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96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F1602-E3C3-45E9-99F9-8842CE67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DEC2FB-38D3-438E-9BD8-208E7974F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E60E41-7411-4D37-8DA0-B048A2F4A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4318FA6-165C-41E7-B518-C93175866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BFE3E51-81D9-4E80-BF79-C0EC20136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ABB566A-5FDA-4F31-B595-A7E604C3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3BC9D2B-27E2-4D32-882C-A2811C80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47607DB-2ED7-45C1-A7E6-4C9A2CEB0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66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6835FE-5E57-49C7-AF11-80CAAF42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FDAC8CB-1B56-4B5A-BD01-920E03A5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E8E4FE3-B682-407C-AE29-03DD9013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75B7A73-4D91-4B0C-BF8D-60AC9426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55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F85D2EF-9A2F-4DED-858F-BE5A44BB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898E82-7BAA-4926-BA56-72B0FF79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CB92E8-41B1-412B-891E-507818C8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6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023D80-18A5-4B08-A557-BF17DEDD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0D5ADC-7573-42CB-953B-096D6C481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60D2EAC-45FA-4987-89BE-BB30F363A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D29F125-FABE-4BD0-857C-9A407F09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CE883BB-AAB7-4950-BFC8-7DD356FA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1480BA-6AC1-4A87-A2F1-7BAB7E5E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12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898F04-E71D-48E2-B118-5FC706B2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4F92D03-2B69-4873-8BC3-ABCF44E24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A62C75-B147-4B40-A84C-36EE98D0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C602E98-0E19-4550-9655-12B9B6E4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B92B9D-5E1E-40C5-A6FE-D6659574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F05C7E-8942-437E-A5D2-1C833210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83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B98E49-91EC-4094-8224-7D37F3E9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F9D795-F586-406A-8535-37DC84014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6B1058-2B1E-479E-9C26-653442F19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AF5A2-46C6-45A8-827D-EC942990D9BC}" type="datetimeFigureOut">
              <a:rPr lang="tr-TR" smtClean="0"/>
              <a:t>11.11.2021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17691-B373-4A4B-A129-B78850371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8E36BE-6D75-46FF-A4F8-EF869BA35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8B5B-E48C-44C2-9CF2-39F6F10E47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14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e.yasar.edu.tr/sss-doktora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e.yasar.edu.tr/s-s-s-tezsiz-yuksek-lisans/" TargetMode="External"/><Relationship Id="rId5" Type="http://schemas.openxmlformats.org/officeDocument/2006/relationships/hyperlink" Target="https://lee.yasar.edu.tr/s-s-s-tezli-yuksek-lisans/" TargetMode="External"/><Relationship Id="rId4" Type="http://schemas.openxmlformats.org/officeDocument/2006/relationships/hyperlink" Target="https://lee.yasar.edu.tr/sss-sanatta-yeterli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e.yasar.edu.tr/tez-konusu-oneriler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e.yasar.edu.tr/tez-savunma-sinavina-girebilmek-icin-aranan-yayin-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ee@yasar.edu.t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comm@yasar.edu.tr" TargetMode="External"/><Relationship Id="rId3" Type="http://schemas.openxmlformats.org/officeDocument/2006/relationships/image" Target="../media/image3.jpg"/><Relationship Id="rId7" Type="http://schemas.openxmlformats.org/officeDocument/2006/relationships/hyperlink" Target="mailto:inar@yasar.edu.tr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e@yasar.edu.tr" TargetMode="External"/><Relationship Id="rId11" Type="http://schemas.openxmlformats.org/officeDocument/2006/relationships/hyperlink" Target="mailto:inov@yasar.edu.tr" TargetMode="External"/><Relationship Id="rId5" Type="http://schemas.openxmlformats.org/officeDocument/2006/relationships/hyperlink" Target="mailto:econ@yasar.edu.tr" TargetMode="External"/><Relationship Id="rId10" Type="http://schemas.openxmlformats.org/officeDocument/2006/relationships/hyperlink" Target="mailto:mngt@yasar.edu.tr" TargetMode="External"/><Relationship Id="rId4" Type="http://schemas.openxmlformats.org/officeDocument/2006/relationships/hyperlink" Target="mailto:comp@yasar.edu.tr" TargetMode="External"/><Relationship Id="rId9" Type="http://schemas.openxmlformats.org/officeDocument/2006/relationships/hyperlink" Target="mailto:enll@yasar.edu.tr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ad@yasar.edu.tr" TargetMode="External"/><Relationship Id="rId3" Type="http://schemas.openxmlformats.org/officeDocument/2006/relationships/hyperlink" Target="mailto:kh@yasar.edu.tr" TargetMode="External"/><Relationship Id="rId7" Type="http://schemas.openxmlformats.org/officeDocument/2006/relationships/hyperlink" Target="mailto:oh@yasar.edu.tr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ch@yasar.edu.tr" TargetMode="External"/><Relationship Id="rId11" Type="http://schemas.openxmlformats.org/officeDocument/2006/relationships/hyperlink" Target="mailto:intf@yasar.edu.tr" TargetMode="External"/><Relationship Id="rId5" Type="http://schemas.openxmlformats.org/officeDocument/2006/relationships/hyperlink" Target="mailto:logi@yasar.edu.tr" TargetMode="External"/><Relationship Id="rId10" Type="http://schemas.openxmlformats.org/officeDocument/2006/relationships/hyperlink" Target="mailto:inrl@yasar.edu.tr" TargetMode="External"/><Relationship Id="rId4" Type="http://schemas.openxmlformats.org/officeDocument/2006/relationships/hyperlink" Target="mailto:leng@yasar.edu.tr" TargetMode="External"/><Relationship Id="rId9" Type="http://schemas.openxmlformats.org/officeDocument/2006/relationships/hyperlink" Target="mailto:thmn@yasar.edu.t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CFFD1F3-2614-498C-9068-7658232F7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9939"/>
            <a:ext cx="12189867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D025C674-6374-4968-AB9E-45E4E9B26F68}"/>
              </a:ext>
            </a:extLst>
          </p:cNvPr>
          <p:cNvSpPr/>
          <p:nvPr/>
        </p:nvSpPr>
        <p:spPr>
          <a:xfrm>
            <a:off x="11572875" y="1038314"/>
            <a:ext cx="391237" cy="8246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5E86B62-6853-4EC7-9BAF-97B17E806991}"/>
              </a:ext>
            </a:extLst>
          </p:cNvPr>
          <p:cNvSpPr txBox="1"/>
          <p:nvPr/>
        </p:nvSpPr>
        <p:spPr>
          <a:xfrm>
            <a:off x="631370" y="3777342"/>
            <a:ext cx="66511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altLang="en-US" sz="2000" b="1" dirty="0" err="1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Prof.Dr</a:t>
            </a:r>
            <a:r>
              <a:rPr lang="tr-TR" altLang="en-US" sz="2000" b="1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. Yücel Öztürkoğlu</a:t>
            </a:r>
            <a:r>
              <a:rPr lang="tr-TR" altLang="en-US" sz="2000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, LEE Müdürü</a:t>
            </a:r>
          </a:p>
          <a:p>
            <a:pPr>
              <a:defRPr/>
            </a:pPr>
            <a:r>
              <a:rPr lang="tr-TR" altLang="en-US" sz="2000" b="1" dirty="0" err="1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Dr.Öğr.Üyesi</a:t>
            </a:r>
            <a:r>
              <a:rPr lang="tr-TR" altLang="en-US" sz="2000" b="1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 Nalan Özkurt</a:t>
            </a:r>
            <a:r>
              <a:rPr lang="tr-TR" altLang="en-US" sz="2000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, LEE Md. Yrd.</a:t>
            </a:r>
          </a:p>
          <a:p>
            <a:pPr>
              <a:defRPr/>
            </a:pPr>
            <a:r>
              <a:rPr lang="tr-TR" altLang="en-US" sz="2000" b="1" dirty="0" err="1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Dr.Öğr.Üyesi</a:t>
            </a:r>
            <a:r>
              <a:rPr lang="tr-TR" altLang="en-US" sz="2000" b="1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 Serpil Kahraman</a:t>
            </a:r>
            <a:r>
              <a:rPr lang="tr-TR" altLang="en-US" sz="2000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, LEE Md. Yrd.</a:t>
            </a:r>
          </a:p>
          <a:p>
            <a:pPr>
              <a:defRPr/>
            </a:pPr>
            <a:endParaRPr lang="tr-TR" altLang="en-US" dirty="0">
              <a:solidFill>
                <a:srgbClr val="004490"/>
              </a:solidFill>
              <a:latin typeface="Futura Md BT" panose="020B0602020204020303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sz="1800" b="1" dirty="0" err="1">
                <a:solidFill>
                  <a:srgbClr val="004490"/>
                </a:solidFill>
                <a:latin typeface="Futura Md BT" panose="020B0602020204020303" pitchFamily="34" charset="0"/>
              </a:rPr>
              <a:t>Araş.Gör</a:t>
            </a:r>
            <a:r>
              <a:rPr lang="tr-TR" sz="1800" b="1" dirty="0">
                <a:solidFill>
                  <a:srgbClr val="004490"/>
                </a:solidFill>
                <a:latin typeface="Futura Md BT" panose="020B0602020204020303" pitchFamily="34" charset="0"/>
              </a:rPr>
              <a:t>. Cansu Akçiçek, </a:t>
            </a:r>
            <a:r>
              <a:rPr lang="tr-TR" sz="1800" dirty="0">
                <a:solidFill>
                  <a:srgbClr val="004490"/>
                </a:solidFill>
                <a:latin typeface="Futura Md BT" panose="020B0602020204020303" pitchFamily="34" charset="0"/>
              </a:rPr>
              <a:t>LEE Araştırma Görevlisi</a:t>
            </a:r>
          </a:p>
          <a:p>
            <a:pPr>
              <a:defRPr/>
            </a:pPr>
            <a:r>
              <a:rPr lang="tr-TR" sz="1800" b="1" dirty="0">
                <a:solidFill>
                  <a:srgbClr val="004490"/>
                </a:solidFill>
                <a:latin typeface="Futura Md BT" panose="020B0602020204020303" pitchFamily="34" charset="0"/>
              </a:rPr>
              <a:t>Ece Kişioğlu, </a:t>
            </a:r>
            <a:r>
              <a:rPr lang="tr-TR" sz="1800" dirty="0">
                <a:solidFill>
                  <a:srgbClr val="004490"/>
                </a:solidFill>
                <a:latin typeface="Futura Md BT" panose="020B0602020204020303" pitchFamily="34" charset="0"/>
              </a:rPr>
              <a:t>LEE Yarı Zamanlı Araştırma Görevlisi </a:t>
            </a:r>
            <a:endParaRPr lang="tr-TR" altLang="en-US" sz="1800" dirty="0">
              <a:solidFill>
                <a:srgbClr val="004490"/>
              </a:solidFill>
              <a:latin typeface="Futura Md BT" panose="020B0602020204020303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altLang="en-US" sz="1800" dirty="0">
              <a:solidFill>
                <a:srgbClr val="004490"/>
              </a:solidFill>
              <a:latin typeface="Futura Md BT" panose="020B0602020204020303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tr-TR" altLang="en-US" sz="1800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Berna Karayılan, LEE Sekreteri </a:t>
            </a:r>
          </a:p>
          <a:p>
            <a:pPr>
              <a:defRPr/>
            </a:pPr>
            <a:r>
              <a:rPr lang="tr-TR" altLang="en-US" sz="1800" dirty="0">
                <a:solidFill>
                  <a:srgbClr val="004490"/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Dilek Sezer, LEE Sekreteri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63FBD63-3922-4004-9015-0CAF8FBC71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99" y="546164"/>
            <a:ext cx="683175" cy="6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2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C883E195-B01E-4E6C-81DB-2C5ABF311A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LİSANSÜSTÜ BURS VE İNDİRİM OLANAKLARI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EFCB231-CBAC-4516-8F74-D34D11956CF0}"/>
              </a:ext>
            </a:extLst>
          </p:cNvPr>
          <p:cNvSpPr txBox="1"/>
          <p:nvPr/>
        </p:nvSpPr>
        <p:spPr>
          <a:xfrm>
            <a:off x="497840" y="2077278"/>
            <a:ext cx="7593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Başvuruda Sağlanan Burslar (%100 - %50 - %25)</a:t>
            </a:r>
          </a:p>
          <a:p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Lisanstan taşınan ÖSYM Bursları (%100 - %50 - %25)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Proje Bursları (%100 - %50 - %25)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Protokol İndirimi (%30)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Araştırma Görevlisi ve Diğer YÜ Akademik Personeli Bursu (%100)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Tüm doktora programlarımız %100 öğretim ücreti indirimli (burslu) öğrenci kabul etmektedir.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12F17B-CF22-4C80-8B2F-CE7DA6F6AA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1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87913EA-35EE-4BD0-83B0-DB06F24DF7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PROTOKOLLER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EFCB231-CBAC-4516-8F74-D34D11956CF0}"/>
              </a:ext>
            </a:extLst>
          </p:cNvPr>
          <p:cNvSpPr txBox="1"/>
          <p:nvPr/>
        </p:nvSpPr>
        <p:spPr>
          <a:xfrm>
            <a:off x="497840" y="1795256"/>
            <a:ext cx="800011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Yaşar Holding A.Ş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Arkas</a:t>
            </a: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 Holding A.Ş.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BMC Otomotiv Sanayi ve Tic. A.Ş.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Bornova Belediyesi</a:t>
            </a: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</a:rPr>
              <a:t>Doruk Otomasyon</a:t>
            </a: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Ege İhracatçı Birlikleri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Ege Otomotiv Derneği 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EGİAD (Ege Genç İş Adamları Derneği)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İzmir Atatürk Organize Sanayi Bölgesi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İzmir Barosu 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İzmir Devlet Opera ve Balesi Müdürlüğü</a:t>
            </a:r>
          </a:p>
          <a:p>
            <a:pPr marL="285750" indent="-285750" fontAlgn="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İzmir Doğalgaz A.Ş</a:t>
            </a:r>
          </a:p>
          <a:p>
            <a:pPr marL="285750" indent="-285750" fontAlgn="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İzmir Gazeteciler Cemiyeti </a:t>
            </a:r>
          </a:p>
          <a:p>
            <a:pPr marL="285750" indent="-285750" fontAlgn="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İzmir Tabip Odası</a:t>
            </a: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tr-TR" sz="1700" b="0" i="0" u="none" strike="noStrike" kern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  <a:cs typeface="Calibri" panose="020F0502020204030204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3464" indent="-283464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tr-TR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34427AA-0BBB-4847-8649-501154BF8FED}"/>
              </a:ext>
            </a:extLst>
          </p:cNvPr>
          <p:cNvSpPr txBox="1"/>
          <p:nvPr/>
        </p:nvSpPr>
        <p:spPr>
          <a:xfrm>
            <a:off x="4959624" y="1795256"/>
            <a:ext cx="5754758" cy="410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İZSMMMO (İzmir Serbest Muhasebeci  Mali Müşavirler Odası)</a:t>
            </a: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Karşıyaka Belediyesi</a:t>
            </a: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Manisa Barosu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Mitsubishi </a:t>
            </a:r>
            <a:r>
              <a:rPr lang="tr-TR" sz="1700" b="0" i="0" u="none" strike="noStrike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Electric</a:t>
            </a: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 </a:t>
            </a:r>
            <a:r>
              <a:rPr lang="tr-TR" sz="1700" b="0" i="0" u="none" strike="noStrike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Turkey</a:t>
            </a: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 Klima Sistemleri Üretim A.Ş.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Ödemiş Belediyesi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Ödemiş Ticaret Odası</a:t>
            </a: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Sosyal Güvenlik Kurumu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TAV Havalimanları Holding A.Ş. 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indent="-28575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TMMOB </a:t>
            </a:r>
            <a:r>
              <a:rPr lang="en-US" sz="1700" b="0" i="0" u="none" strike="noStrike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Elektrik</a:t>
            </a:r>
            <a:r>
              <a:rPr lang="en-US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 </a:t>
            </a:r>
            <a:r>
              <a:rPr lang="en-US" sz="1700" b="0" i="0" u="none" strike="noStrike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Mühendisleri</a:t>
            </a:r>
            <a:r>
              <a:rPr lang="en-US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 </a:t>
            </a:r>
            <a:r>
              <a:rPr lang="en-US" sz="1700" b="0" i="0" u="none" strike="noStrike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Odası</a:t>
            </a:r>
            <a:r>
              <a:rPr lang="en-US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 İzmir </a:t>
            </a:r>
            <a:r>
              <a:rPr lang="en-US" sz="1700" b="0" i="0" u="none" strike="noStrike" kern="1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Şubesi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TMMOB İçmimarlar Odası İzmir Şubesi 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TMMOB Makine Mühendisleri Odası İzmir Şubesi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b="0" i="0" u="none" strike="noStrike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utura Md BT" panose="020B0602020204020303" pitchFamily="34" charset="0"/>
                <a:cs typeface="Calibri" panose="020F0502020204030204" pitchFamily="34" charset="0"/>
              </a:rPr>
              <a:t>TMMOB Mimarlar Odası </a:t>
            </a:r>
          </a:p>
          <a:p>
            <a:pPr marL="285750" marR="0" indent="-285750" algn="l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  <a:cs typeface="Calibri" panose="020F0502020204030204" pitchFamily="34" charset="0"/>
              </a:rPr>
              <a:t>Türk Tuborg AŞ.</a:t>
            </a:r>
            <a:endParaRPr lang="tr-TR" sz="17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Futura Md BT" panose="020B0602020204020303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50D20CC-B64A-4AF1-A83D-34B6D046C2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41582F1-3ED6-4444-98B6-DB24717114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39" y="2133660"/>
            <a:ext cx="99437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Başvuru tarihleri ve kontenjan bilgileri</a:t>
            </a:r>
          </a:p>
          <a:p>
            <a:pPr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sz="2000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lee.yasar.edu.tr</a:t>
            </a:r>
          </a:p>
          <a:p>
            <a:pPr>
              <a:defRPr/>
            </a:pPr>
            <a:endParaRPr lang="sv-SE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Online başvuru adresi</a:t>
            </a:r>
          </a:p>
          <a:p>
            <a:pPr>
              <a:defRPr/>
            </a:pPr>
            <a:r>
              <a:rPr lang="tr-TR" altLang="en-US" sz="2000" dirty="0">
                <a:solidFill>
                  <a:srgbClr val="00529C"/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sz="2000" u="sng" dirty="0">
                <a:solidFill>
                  <a:srgbClr val="00529D"/>
                </a:solidFill>
                <a:latin typeface="Futura Md BT" panose="020B0602020204020303" pitchFamily="34" charset="0"/>
              </a:rPr>
              <a:t>https://</a:t>
            </a:r>
            <a:r>
              <a:rPr lang="tr-TR" altLang="en-US" sz="2000" u="sng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obs.yasar.edu.tr/oibs/ina_app/login.aspx</a:t>
            </a:r>
          </a:p>
          <a:p>
            <a:pPr>
              <a:defRPr/>
            </a:pPr>
            <a:endParaRPr lang="tr-TR" altLang="en-US" sz="2000" u="sng" dirty="0">
              <a:solidFill>
                <a:srgbClr val="00529D"/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Başvuru koşulları</a:t>
            </a:r>
          </a:p>
          <a:p>
            <a:pPr>
              <a:defRPr/>
            </a:pPr>
            <a:r>
              <a:rPr lang="tr-TR" altLang="en-US" sz="2000" dirty="0">
                <a:solidFill>
                  <a:srgbClr val="00529D"/>
                </a:solidFill>
                <a:latin typeface="Futura Md BT" panose="020B0602020204020303" pitchFamily="34" charset="0"/>
              </a:rPr>
              <a:t> </a:t>
            </a:r>
            <a:r>
              <a:rPr lang="tr-TR" altLang="en-US" sz="2000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   </a:t>
            </a:r>
            <a:r>
              <a:rPr lang="tr-TR" altLang="en-US" sz="2000" u="sng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https</a:t>
            </a:r>
            <a:r>
              <a:rPr lang="tr-TR" altLang="en-US" sz="2000" u="sng" dirty="0">
                <a:solidFill>
                  <a:srgbClr val="00529D"/>
                </a:solidFill>
                <a:latin typeface="Futura Md BT" panose="020B0602020204020303" pitchFamily="34" charset="0"/>
              </a:rPr>
              <a:t>://lee.yasar.edu.tr/basvuru-kosullari</a:t>
            </a:r>
            <a:r>
              <a:rPr lang="tr-TR" altLang="en-US" sz="2000" u="sng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sz="2000" u="sng" dirty="0">
              <a:solidFill>
                <a:srgbClr val="00529D"/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Başvuru için gerekli </a:t>
            </a:r>
            <a:r>
              <a:rPr lang="tr-T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belgeler</a:t>
            </a:r>
          </a:p>
          <a:p>
            <a:pPr>
              <a:defRPr/>
            </a:pPr>
            <a:r>
              <a:rPr lang="tr-TR" altLang="en-US" sz="2000" dirty="0">
                <a:solidFill>
                  <a:srgbClr val="00529D"/>
                </a:solidFill>
                <a:latin typeface="Futura Md BT" panose="020B0602020204020303" pitchFamily="34" charset="0"/>
              </a:rPr>
              <a:t> </a:t>
            </a:r>
            <a:r>
              <a:rPr lang="tr-TR" altLang="en-US" sz="2000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   </a:t>
            </a:r>
            <a:r>
              <a:rPr lang="tr-TR" altLang="en-US" sz="2000" u="sng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https</a:t>
            </a:r>
            <a:r>
              <a:rPr lang="tr-TR" altLang="en-US" sz="2000" u="sng" dirty="0">
                <a:solidFill>
                  <a:srgbClr val="00529D"/>
                </a:solidFill>
                <a:latin typeface="Futura Md BT" panose="020B0602020204020303" pitchFamily="34" charset="0"/>
              </a:rPr>
              <a:t>://</a:t>
            </a:r>
            <a:r>
              <a:rPr lang="tr-TR" altLang="en-US" sz="2000" u="sng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lee.yasar.edu.tr/basvuru/basvuru-ve-kesin- </a:t>
            </a:r>
            <a:r>
              <a:rPr lang="tr-TR" altLang="en-US" sz="2000" u="sng" dirty="0" err="1" smtClean="0">
                <a:solidFill>
                  <a:srgbClr val="00529D"/>
                </a:solidFill>
                <a:latin typeface="Futura Md BT" panose="020B0602020204020303" pitchFamily="34" charset="0"/>
              </a:rPr>
              <a:t>kayit</a:t>
            </a:r>
            <a:r>
              <a:rPr lang="tr-TR" altLang="en-US" sz="2000" u="sng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-</a:t>
            </a:r>
            <a:r>
              <a:rPr lang="tr-TR" altLang="en-US" sz="2000" u="sng" dirty="0" err="1" smtClean="0">
                <a:solidFill>
                  <a:srgbClr val="00529D"/>
                </a:solidFill>
                <a:latin typeface="Futura Md BT" panose="020B0602020204020303" pitchFamily="34" charset="0"/>
              </a:rPr>
              <a:t>icin</a:t>
            </a:r>
            <a:r>
              <a:rPr lang="tr-TR" altLang="en-US" sz="2000" u="sng" dirty="0" smtClean="0">
                <a:solidFill>
                  <a:srgbClr val="00529D"/>
                </a:solidFill>
                <a:latin typeface="Futura Md BT" panose="020B0602020204020303" pitchFamily="34" charset="0"/>
              </a:rPr>
              <a:t>-gerekli-belgeler</a:t>
            </a:r>
            <a:r>
              <a:rPr lang="tr-TR" altLang="en-US" sz="2000" u="sng" dirty="0">
                <a:solidFill>
                  <a:srgbClr val="00529D"/>
                </a:solidFill>
                <a:latin typeface="Futura Md BT" panose="020B0602020204020303" pitchFamily="34" charset="0"/>
              </a:rPr>
              <a:t>/</a:t>
            </a:r>
          </a:p>
          <a:p>
            <a:pPr>
              <a:defRPr/>
            </a:pPr>
            <a:endParaRPr lang="tr-TR" altLang="en-US" sz="2000" u="sng" dirty="0">
              <a:solidFill>
                <a:srgbClr val="00529D"/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BAŞVURU SÜRECİ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505FA7-2766-4351-A969-BC9DCCACEB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8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6B88C52-BCF4-4614-AFE5-E96A6475FE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BAŞVURU İÇİN GEREKLİ BELGELER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12294B5-2F4E-45ED-A86F-6665C8A703A5}"/>
              </a:ext>
            </a:extLst>
          </p:cNvPr>
          <p:cNvSpPr txBox="1"/>
          <p:nvPr/>
        </p:nvSpPr>
        <p:spPr>
          <a:xfrm>
            <a:off x="593034" y="1753930"/>
            <a:ext cx="101809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0" i="0" dirty="0">
                <a:solidFill>
                  <a:srgbClr val="00529D"/>
                </a:solidFill>
                <a:effectLst/>
                <a:latin typeface="Futura Md BT" panose="020B0602020204020303" pitchFamily="34" charset="0"/>
              </a:rPr>
              <a:t>Online başvuru sistemine yüklenmesi gereken belgeler: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ALES belgesi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Başvuru koşullarında belirtilen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portfolyo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ve benzeri diğer belgeler 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(Program için belirtildiyse)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Niyet Mektubu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Not Döküm belgesi 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(Transkript)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Özgeçmiş </a:t>
            </a:r>
            <a:r>
              <a:rPr lang="tr-TR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(CV)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Program Tercih Formu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 Konusu Tercih Formu </a:t>
            </a:r>
            <a:endParaRPr lang="tr-TR" sz="2000" dirty="0">
              <a:solidFill>
                <a:schemeClr val="bg2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Yabancı dil belgesi</a:t>
            </a:r>
          </a:p>
          <a:p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r>
              <a:rPr lang="tr-TR" sz="2000" b="0" i="0" dirty="0">
                <a:solidFill>
                  <a:srgbClr val="00529D"/>
                </a:solidFill>
                <a:effectLst/>
                <a:latin typeface="Futura Md BT" panose="020B0602020204020303" pitchFamily="34" charset="0"/>
              </a:rPr>
              <a:t>Mülakat ve/veya Yazılı Sınav Öncesinde Anabilim/</a:t>
            </a:r>
            <a:r>
              <a:rPr lang="tr-TR" sz="2000" b="0" i="0" dirty="0" err="1">
                <a:solidFill>
                  <a:srgbClr val="00529D"/>
                </a:solidFill>
                <a:effectLst/>
                <a:latin typeface="Futura Md BT" panose="020B0602020204020303" pitchFamily="34" charset="0"/>
              </a:rPr>
              <a:t>Anasanat</a:t>
            </a:r>
            <a:r>
              <a:rPr lang="tr-TR" sz="2000" b="0" i="0" dirty="0">
                <a:solidFill>
                  <a:srgbClr val="00529D"/>
                </a:solidFill>
                <a:effectLst/>
                <a:latin typeface="Futura Md BT" panose="020B0602020204020303" pitchFamily="34" charset="0"/>
              </a:rPr>
              <a:t> Dalı Başkanlığına iletilmesi gereken belgeler: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Referans Mektubu</a:t>
            </a:r>
          </a:p>
          <a:p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67CC95-FC52-46DE-8853-09A0B66BD4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4DD88A9-16E1-455D-A33E-72E967D37A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2093903"/>
            <a:ext cx="86660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Doktora/Sanatta Yeterlik Programları için: </a:t>
            </a:r>
          </a:p>
          <a:p>
            <a:pPr>
              <a:defRPr/>
            </a:pPr>
            <a:r>
              <a:rPr lang="tr-TR" altLang="en-US" sz="2000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sz="2000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https://lee.yasar.edu.tr/sss-doktora-sanatta-y-aday-ogrenci/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Tezli/Tezsiz Yüksek Lisans Programları için: </a:t>
            </a:r>
          </a:p>
          <a:p>
            <a:pPr>
              <a:defRPr/>
            </a:pPr>
            <a:r>
              <a:rPr lang="tr-TR" altLang="en-US" sz="2000" dirty="0">
                <a:solidFill>
                  <a:schemeClr val="accent5">
                    <a:lumMod val="7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sz="2000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https://lee.yasar.edu.tr/sss-tezli-tezsiz-yl-aday-ogrenci/</a:t>
            </a:r>
          </a:p>
          <a:p>
            <a:pPr>
              <a:defRPr/>
            </a:pPr>
            <a:r>
              <a:rPr lang="tr-TR" altLang="en-US" sz="2000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SIKÇA SORULAN SORULAR (ADAYLAR)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02525B-2494-4048-A1CB-A7E44CCC13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1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FEDE23C-5164-40DF-AD1C-369CCD2B44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506712" y="1020864"/>
            <a:ext cx="913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SIKÇA SORULAN SORULAR (ÖĞRENCİLER)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1FEAD14-B8E2-4789-9873-9CA479B6431E}"/>
              </a:ext>
            </a:extLst>
          </p:cNvPr>
          <p:cNvSpPr txBox="1"/>
          <p:nvPr/>
        </p:nvSpPr>
        <p:spPr>
          <a:xfrm>
            <a:off x="596348" y="2007704"/>
            <a:ext cx="764319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Doktora Programı Öğrencileri:  </a:t>
            </a:r>
          </a:p>
          <a:p>
            <a:pPr marL="0" indent="273050">
              <a:buNone/>
            </a:pPr>
            <a:r>
              <a:rPr lang="tr-TR" sz="2000" dirty="0">
                <a:solidFill>
                  <a:srgbClr val="00529D"/>
                </a:solidFill>
                <a:latin typeface="Futura Md BT" panose="020B0602020204020303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https://lee.yasar.edu.tr/sss-doktora/</a:t>
            </a:r>
            <a:endParaRPr lang="tr-TR" sz="2000" dirty="0">
              <a:solidFill>
                <a:srgbClr val="00529D"/>
              </a:solidFill>
              <a:latin typeface="Futura Md BT" panose="020B0602020204020303" pitchFamily="34" charset="0"/>
            </a:endParaRPr>
          </a:p>
          <a:p>
            <a:pPr marL="0" indent="273050">
              <a:buNone/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Sanatta Yeterlik Programı Öğrencileri:  </a:t>
            </a:r>
          </a:p>
          <a:p>
            <a:pPr marL="0" indent="273050">
              <a:buNone/>
            </a:pPr>
            <a:r>
              <a:rPr lang="tr-TR" sz="2000" dirty="0">
                <a:solidFill>
                  <a:srgbClr val="00529D"/>
                </a:solidFill>
                <a:latin typeface="Futura Md BT" panose="020B0602020204020303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https://lee.yasar.edu.tr/sss-sanatta-yeterlik/</a:t>
            </a:r>
            <a:endParaRPr lang="tr-TR" sz="2000" dirty="0">
              <a:solidFill>
                <a:srgbClr val="00529D"/>
              </a:solidFill>
              <a:latin typeface="Futura Md BT" panose="020B0602020204020303" pitchFamily="34" charset="0"/>
            </a:endParaRPr>
          </a:p>
          <a:p>
            <a:pPr marL="0" indent="273050">
              <a:buNone/>
            </a:pPr>
            <a:endParaRPr lang="tr-TR" sz="2000" dirty="0"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Tezli Yüksek Lisans Programı Öğrencileri: </a:t>
            </a:r>
          </a:p>
          <a:p>
            <a:pPr marL="0" indent="273050">
              <a:buNone/>
            </a:pPr>
            <a:r>
              <a:rPr lang="tr-TR" sz="2000" dirty="0">
                <a:solidFill>
                  <a:srgbClr val="00529D"/>
                </a:solidFill>
                <a:latin typeface="Futura Md BT" panose="020B0602020204020303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https://lee.yasar.edu.tr/s-s-s-tezli-yuksek-lisans/</a:t>
            </a:r>
            <a:endParaRPr lang="tr-TR" sz="2000" dirty="0">
              <a:solidFill>
                <a:srgbClr val="00529D"/>
              </a:solidFill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tr-TR" sz="2000" dirty="0"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Tezsiz Yüksek Lisans Programı Öğrencileri: </a:t>
            </a:r>
          </a:p>
          <a:p>
            <a:pPr marL="0" indent="273050">
              <a:buNone/>
            </a:pPr>
            <a:r>
              <a:rPr lang="tr-TR" sz="2000" dirty="0">
                <a:solidFill>
                  <a:srgbClr val="00529D"/>
                </a:solidFill>
                <a:latin typeface="Futura Md BT" panose="020B0602020204020303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https://lee.yasar.edu.tr/s-s-s-tezsiz-yuksek-lisans/</a:t>
            </a:r>
            <a:endParaRPr lang="tr-TR" sz="2000" dirty="0">
              <a:solidFill>
                <a:srgbClr val="00529D"/>
              </a:solidFill>
              <a:latin typeface="Futura Md BT" panose="020B0602020204020303" pitchFamily="34" charset="0"/>
            </a:endParaRPr>
          </a:p>
          <a:p>
            <a:endParaRPr lang="tr-TR" sz="20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580F345-DCDD-4BC0-97EE-757B296B3C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0F26FFE-33D7-42B4-805B-E65FDD5045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5C006F5A-6407-4B74-A68D-EF615737FB5C}"/>
              </a:ext>
            </a:extLst>
          </p:cNvPr>
          <p:cNvSpPr/>
          <p:nvPr/>
        </p:nvSpPr>
        <p:spPr>
          <a:xfrm>
            <a:off x="599438" y="1947981"/>
            <a:ext cx="6316928" cy="3519565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51E160D-4C85-4B97-B3B3-DA43DB010080}"/>
              </a:ext>
            </a:extLst>
          </p:cNvPr>
          <p:cNvSpPr txBox="1"/>
          <p:nvPr/>
        </p:nvSpPr>
        <p:spPr>
          <a:xfrm>
            <a:off x="640801" y="2562460"/>
            <a:ext cx="6178902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Konusu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ve Proje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Önerileri</a:t>
            </a:r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https://lee.yasar.edu.tr/tez-konusu-onerileri/</a:t>
            </a:r>
            <a:endParaRPr lang="tr-TR" b="1" dirty="0" smtClean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Lisansüstü program öğrencileri, Avrupa Birliği, TÜBİTAK ve Yaşar Üniversitesi bünyesindeki Bilimsel Araştırma Projeleri (BAP) kapsamında proje </a:t>
            </a:r>
            <a:r>
              <a:rPr lang="tr-T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bursiyeri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olarak görev alabilmektedir.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D1BF346-33BB-482E-A0D1-7D411251113E}"/>
              </a:ext>
            </a:extLst>
          </p:cNvPr>
          <p:cNvSpPr txBox="1"/>
          <p:nvPr/>
        </p:nvSpPr>
        <p:spPr>
          <a:xfrm>
            <a:off x="511874" y="971230"/>
            <a:ext cx="6589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EZ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/ PROJE KONUSU ÖNERİLERİ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</a:b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</a:br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4" name="Resim 3" descr="kütüphane, kitap, raf, iç mekan içeren bir resim&#10;&#10;Açıklama otomatik olarak oluşturuldu">
            <a:extLst>
              <a:ext uri="{FF2B5EF4-FFF2-40B4-BE49-F238E27FC236}">
                <a16:creationId xmlns:a16="http://schemas.microsoft.com/office/drawing/2014/main" id="{D4326FA0-EF18-4D95-8808-415A3EBD4E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09"/>
          <a:stretch/>
        </p:blipFill>
        <p:spPr>
          <a:xfrm>
            <a:off x="6819703" y="1947981"/>
            <a:ext cx="3734081" cy="351956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889E022-11CF-4B7C-9880-FE7B12697B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27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BB9A047-0165-418D-9438-762198861A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2163477"/>
            <a:ext cx="11826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 Savunma Sınavına Girebilmek için Aranan Yayın Koşulları:</a:t>
            </a:r>
          </a:p>
          <a:p>
            <a:pPr>
              <a:defRPr/>
            </a:pP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https://lee.yasar.edu.tr/tez-savunma-sinavina-girebilmek-icin-aranan-yayin-</a:t>
            </a:r>
            <a:r>
              <a:rPr lang="tr-TR" altLang="en-US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kosullari/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2010-2020 yılları arasında enstitü öğrencilerimizin üretmiş olduğu </a:t>
            </a:r>
            <a:r>
              <a:rPr lang="tr-T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WoS</a:t>
            </a: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, </a:t>
            </a:r>
            <a:r>
              <a:rPr lang="tr-T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Scopus</a:t>
            </a: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ve </a:t>
            </a:r>
          </a:p>
          <a:p>
            <a:pPr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   ULAKBİM indeksli yayınlar: </a:t>
            </a:r>
          </a:p>
          <a:p>
            <a:pPr>
              <a:defRPr/>
            </a:pP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https://lee.yasar.edu.tr/yayinlar-2/</a:t>
            </a:r>
          </a:p>
          <a:p>
            <a:pPr>
              <a:defRPr/>
            </a:pPr>
            <a:r>
              <a:rPr lang="tr-TR" altLang="en-US" u="sng" dirty="0">
                <a:solidFill>
                  <a:schemeClr val="accent5">
                    <a:lumMod val="75000"/>
                  </a:schemeClr>
                </a:solidFill>
                <a:latin typeface="Futura Md BT" panose="020B06020202040203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YAYIN KOŞULU VE YAYINLAR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8EFE5E0-E836-4C44-AB24-9858091F852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EFF9160-B96D-4671-ACA1-45317AB322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2158841"/>
            <a:ext cx="86660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Doktora Programı Öğrencileri:  </a:t>
            </a:r>
          </a:p>
          <a:p>
            <a:pPr>
              <a:defRPr/>
            </a:pPr>
            <a:r>
              <a:rPr lang="tr-TR" altLang="en-US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https://lee.yasar.edu.tr/tezli-yl-ve-doktora/doktora-sureci/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u="sng" dirty="0">
              <a:solidFill>
                <a:schemeClr val="accent5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Sanatta Yeterlik Programı Öğrencileri:  </a:t>
            </a:r>
          </a:p>
          <a:p>
            <a:pPr>
              <a:defRPr/>
            </a:pPr>
            <a:r>
              <a:rPr lang="tr-TR" altLang="en-US" dirty="0">
                <a:solidFill>
                  <a:schemeClr val="accent5">
                    <a:lumMod val="7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https://lee.yasar.edu.tr/sanatta-yeterlik-sureci/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Tezli Yüksek Lisans Programı Öğrencileri: </a:t>
            </a:r>
          </a:p>
          <a:p>
            <a:pPr>
              <a:defRPr/>
            </a:pPr>
            <a:r>
              <a:rPr lang="tr-TR" altLang="en-US" dirty="0">
                <a:solidFill>
                  <a:schemeClr val="accent5">
                    <a:lumMod val="75000"/>
                  </a:schemeClr>
                </a:solidFill>
                <a:latin typeface="Futura Md BT" panose="020B0602020204020303" pitchFamily="34" charset="0"/>
              </a:rPr>
              <a:t>    </a:t>
            </a:r>
            <a:r>
              <a:rPr lang="tr-TR" altLang="en-US" u="sng" dirty="0">
                <a:solidFill>
                  <a:schemeClr val="accent1">
                    <a:lumMod val="75000"/>
                  </a:schemeClr>
                </a:solidFill>
                <a:latin typeface="Futura Md BT" panose="020B0602020204020303" pitchFamily="34" charset="0"/>
              </a:rPr>
              <a:t>https://lee.yasar.edu.tr/tezli-yl-ve-doktora/tezli-yuksek-lisans-tez-sureci/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u="sng" dirty="0">
              <a:solidFill>
                <a:schemeClr val="accent1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u="sng" dirty="0">
              <a:solidFill>
                <a:schemeClr val="accent5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>
              <a:defRPr/>
            </a:pPr>
            <a:r>
              <a:rPr lang="tr-TR" altLang="en-US" u="sng" dirty="0">
                <a:solidFill>
                  <a:schemeClr val="accent5">
                    <a:lumMod val="75000"/>
                  </a:schemeClr>
                </a:solidFill>
                <a:latin typeface="Futura Md BT" panose="020B06020202040203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SÜREÇLER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691011-0D5D-4D18-831D-227202D8F0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4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B89C7CF-CDCB-4951-AA2D-5DCEE5ED4B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2242990"/>
            <a:ext cx="84771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Yaşar Üniversitesi Lisansüstü Eğitim ve Öğretim Yönetmeliği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Yaşar Üniversitesi Lisansüstü Programlar Uygulama Esasları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Yaşar Üniversitesi Lisansüstü Eğitim Öğretim Burs ve İndirim Yönergesi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Ön Lisans, Lisans ve Lisansüstü Öğrencileri Eğitim Ücreti Ödeme Esasları </a:t>
            </a:r>
          </a:p>
          <a:p>
            <a:pPr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Yükseköğretim Kurumları Bilimsel Araştırma ve Yayın Etiği Yönergesi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accent5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u="sng" dirty="0">
              <a:solidFill>
                <a:schemeClr val="accent5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u="sng" dirty="0">
              <a:solidFill>
                <a:schemeClr val="accent5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>
              <a:defRPr/>
            </a:pPr>
            <a:r>
              <a:rPr lang="tr-TR" altLang="en-US" u="sng" dirty="0">
                <a:solidFill>
                  <a:schemeClr val="accent5">
                    <a:lumMod val="75000"/>
                  </a:schemeClr>
                </a:solidFill>
                <a:latin typeface="Futura Md BT" panose="020B06020202040203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YÖNETMELİK VE ESASLAR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ED715A-7784-4ABD-AA4B-C5C1362B60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A2F6453-871B-4BEC-A7B6-93B0DD827F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5C006F5A-6407-4B74-A68D-EF615737FB5C}"/>
              </a:ext>
            </a:extLst>
          </p:cNvPr>
          <p:cNvSpPr/>
          <p:nvPr/>
        </p:nvSpPr>
        <p:spPr>
          <a:xfrm>
            <a:off x="599440" y="1947981"/>
            <a:ext cx="5557522" cy="3519565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51E160D-4C85-4B97-B3B3-DA43DB010080}"/>
              </a:ext>
            </a:extLst>
          </p:cNvPr>
          <p:cNvSpPr txBox="1"/>
          <p:nvPr/>
        </p:nvSpPr>
        <p:spPr>
          <a:xfrm>
            <a:off x="677261" y="2484351"/>
            <a:ext cx="5763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Yaşar Üniversitesi LEE Lisansüstü Programları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Vermiş olduğu uluslararası standartlardaki </a:t>
            </a:r>
            <a:endParaRPr kumimoji="0" lang="tr-T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eğitim ile</a:t>
            </a:r>
            <a:endParaRPr kumimoji="0" lang="tr-TR" altLang="en-US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Üniversitelere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Bilimsel Araştırma Kurumlarına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AR-</a:t>
            </a:r>
            <a:r>
              <a:rPr kumimoji="0" lang="tr-TR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GE’ye</a:t>
            </a:r>
            <a:endParaRPr kumimoji="0" lang="tr-TR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alt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utura Md BT" panose="020B06020202040203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utura Md BT" panose="020B0602020204020303" pitchFamily="34" charset="0"/>
                <a:ea typeface="+mn-ea"/>
                <a:cs typeface="+mn-cs"/>
              </a:rPr>
              <a:t>araştırma yönü güçlü akademisyenler ve nitelikli profesyoneller yetiştirmeyi hedefler.</a:t>
            </a:r>
          </a:p>
        </p:txBody>
      </p:sp>
      <p:pic>
        <p:nvPicPr>
          <p:cNvPr id="12" name="Resim 11" descr="dizüstü, bilgisayar, kadın, tablo içeren bir resim&#10;&#10;Açıklama otomatik olarak oluşturuldu">
            <a:extLst>
              <a:ext uri="{FF2B5EF4-FFF2-40B4-BE49-F238E27FC236}">
                <a16:creationId xmlns:a16="http://schemas.microsoft.com/office/drawing/2014/main" id="{660F3BD1-AC6F-4F4B-A868-4F76C6A15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5168"/>
          <a:stretch/>
        </p:blipFill>
        <p:spPr>
          <a:xfrm>
            <a:off x="6156962" y="1947980"/>
            <a:ext cx="4406631" cy="351956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EA90A59-52DA-4FD8-836F-A2D888A6F8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34021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141DB91-865E-47F6-B1E9-1A92F9A13D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1706277"/>
            <a:ext cx="96950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285750" indent="-2857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defRPr>
            </a:lvl1pPr>
          </a:lstStyle>
          <a:p>
            <a:r>
              <a:rPr lang="tr-TR" dirty="0"/>
              <a:t>Üniversite bünyesinde 57.007 fiziksel kitabı barındıran bir kütüphane bulunmaktadır. Alınan kitapların çoğunluğu 2000 yılı tarihli veya daha yenidir. Ayrıca elektronik ortamda yüzlerce kitap ve dergi erişim olanağı bulunmaktadır.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b="1" dirty="0"/>
              <a:t>Üye olunan </a:t>
            </a:r>
            <a:r>
              <a:rPr lang="tr-TR" b="1" dirty="0" err="1"/>
              <a:t>veritabanlarından</a:t>
            </a:r>
            <a:r>
              <a:rPr lang="tr-TR" b="1" dirty="0"/>
              <a:t> bazıları:</a:t>
            </a:r>
          </a:p>
          <a:p>
            <a:pPr marL="266700" indent="0">
              <a:buNone/>
            </a:pPr>
            <a:r>
              <a:rPr lang="tr-TR" sz="1600" dirty="0"/>
              <a:t>Üniversite </a:t>
            </a:r>
            <a:r>
              <a:rPr lang="tr-TR" sz="1600" dirty="0" err="1"/>
              <a:t>BeckOnline</a:t>
            </a:r>
            <a:r>
              <a:rPr lang="tr-TR" sz="1600" dirty="0"/>
              <a:t>, </a:t>
            </a:r>
            <a:r>
              <a:rPr lang="tr-TR" sz="1600" dirty="0" err="1"/>
              <a:t>Communication</a:t>
            </a:r>
            <a:r>
              <a:rPr lang="tr-TR" sz="1600" dirty="0"/>
              <a:t> &amp; </a:t>
            </a:r>
            <a:r>
              <a:rPr lang="tr-TR" sz="1600" dirty="0" err="1"/>
              <a:t>Mass</a:t>
            </a:r>
            <a:r>
              <a:rPr lang="tr-TR" sz="1600" dirty="0"/>
              <a:t> Media Complete, </a:t>
            </a:r>
            <a:r>
              <a:rPr lang="tr-TR" sz="1600" dirty="0" err="1"/>
              <a:t>Ebrary</a:t>
            </a:r>
            <a:r>
              <a:rPr lang="tr-TR" sz="1600" dirty="0"/>
              <a:t>,  EBSCO MLA: Directory of </a:t>
            </a:r>
            <a:r>
              <a:rPr lang="tr-TR" sz="1600" dirty="0" err="1"/>
              <a:t>Periodicals</a:t>
            </a:r>
            <a:r>
              <a:rPr lang="tr-TR" sz="1600" dirty="0"/>
              <a:t>, EBSCO MLA: International  </a:t>
            </a:r>
            <a:r>
              <a:rPr lang="tr-TR" sz="1600" dirty="0" err="1"/>
              <a:t>Bibliography</a:t>
            </a:r>
            <a:r>
              <a:rPr lang="tr-TR" sz="1600" dirty="0"/>
              <a:t>,  EBSCO </a:t>
            </a:r>
            <a:r>
              <a:rPr lang="tr-TR" sz="1600" dirty="0" err="1"/>
              <a:t>eBook</a:t>
            </a:r>
            <a:r>
              <a:rPr lang="tr-TR" sz="1600" dirty="0"/>
              <a:t> </a:t>
            </a:r>
            <a:r>
              <a:rPr lang="tr-TR" sz="1600" dirty="0" err="1"/>
              <a:t>Academic</a:t>
            </a:r>
            <a:r>
              <a:rPr lang="tr-TR" sz="1600" dirty="0"/>
              <a:t> Collection,  EBSCO </a:t>
            </a:r>
            <a:r>
              <a:rPr lang="tr-TR" sz="1600" dirty="0" err="1"/>
              <a:t>Academic</a:t>
            </a:r>
            <a:r>
              <a:rPr lang="tr-TR" sz="1600" dirty="0"/>
              <a:t> </a:t>
            </a:r>
            <a:r>
              <a:rPr lang="tr-TR" sz="1600" dirty="0" err="1"/>
              <a:t>Search</a:t>
            </a:r>
            <a:r>
              <a:rPr lang="tr-TR" sz="1600" dirty="0"/>
              <a:t> Complete, EBSCO Business Source Complete, EBSCO </a:t>
            </a:r>
            <a:r>
              <a:rPr lang="tr-TR" sz="1600" dirty="0" err="1"/>
              <a:t>Computer</a:t>
            </a:r>
            <a:r>
              <a:rPr lang="tr-TR" sz="1600" dirty="0"/>
              <a:t> &amp; </a:t>
            </a:r>
            <a:r>
              <a:rPr lang="tr-TR" sz="1600" dirty="0" err="1"/>
              <a:t>Applied</a:t>
            </a:r>
            <a:r>
              <a:rPr lang="tr-TR" sz="1600" dirty="0"/>
              <a:t> </a:t>
            </a:r>
            <a:r>
              <a:rPr lang="tr-TR" sz="1600" dirty="0" err="1"/>
              <a:t>Science</a:t>
            </a:r>
            <a:r>
              <a:rPr lang="tr-TR" sz="1600" dirty="0"/>
              <a:t>  Complete, </a:t>
            </a:r>
            <a:r>
              <a:rPr lang="tr-TR" sz="1600" dirty="0" err="1"/>
              <a:t>Grove</a:t>
            </a:r>
            <a:r>
              <a:rPr lang="tr-TR" sz="1600" dirty="0"/>
              <a:t> Music Online, </a:t>
            </a:r>
            <a:r>
              <a:rPr lang="tr-TR" sz="1600" dirty="0" err="1"/>
              <a:t>IEEEXplore</a:t>
            </a:r>
            <a:r>
              <a:rPr lang="tr-TR" sz="1600" dirty="0"/>
              <a:t>, </a:t>
            </a:r>
            <a:r>
              <a:rPr lang="tr-TR" sz="1600" dirty="0" err="1"/>
              <a:t>iThenticate</a:t>
            </a:r>
            <a:r>
              <a:rPr lang="tr-TR" sz="1600" dirty="0"/>
              <a:t>,  JSTOR, </a:t>
            </a:r>
            <a:r>
              <a:rPr lang="tr-TR" sz="1600" dirty="0" err="1"/>
              <a:t>Material</a:t>
            </a:r>
            <a:r>
              <a:rPr lang="tr-TR" sz="1600" dirty="0"/>
              <a:t> </a:t>
            </a:r>
            <a:r>
              <a:rPr lang="tr-TR" sz="1600" dirty="0" err="1"/>
              <a:t>ConneXion</a:t>
            </a:r>
            <a:r>
              <a:rPr lang="tr-TR" sz="1600" dirty="0"/>
              <a:t>,  </a:t>
            </a:r>
            <a:r>
              <a:rPr lang="tr-TR" sz="1600" dirty="0" err="1"/>
              <a:t>Naxos</a:t>
            </a:r>
            <a:r>
              <a:rPr lang="tr-TR" sz="1600" dirty="0"/>
              <a:t> Music Library,  Oxford </a:t>
            </a:r>
            <a:r>
              <a:rPr lang="tr-TR" sz="1600" dirty="0" err="1"/>
              <a:t>Journals</a:t>
            </a:r>
            <a:r>
              <a:rPr lang="tr-TR" sz="1600" dirty="0"/>
              <a:t> Online, </a:t>
            </a:r>
            <a:r>
              <a:rPr lang="tr-TR" sz="1600" dirty="0" err="1"/>
              <a:t>ProjectMUSE</a:t>
            </a:r>
            <a:r>
              <a:rPr lang="tr-TR" sz="1600" dirty="0"/>
              <a:t> Premium,  </a:t>
            </a:r>
            <a:r>
              <a:rPr lang="tr-TR" sz="1600" dirty="0" err="1"/>
              <a:t>PsycARTICLES</a:t>
            </a:r>
            <a:r>
              <a:rPr lang="tr-TR" sz="1600" dirty="0"/>
              <a:t>,  RILM </a:t>
            </a:r>
            <a:r>
              <a:rPr lang="tr-TR" sz="1600" dirty="0" err="1"/>
              <a:t>Abstracts</a:t>
            </a:r>
            <a:r>
              <a:rPr lang="tr-TR" sz="1600" dirty="0"/>
              <a:t> Of Music </a:t>
            </a:r>
            <a:r>
              <a:rPr lang="tr-TR" sz="1600" dirty="0" err="1"/>
              <a:t>Literature</a:t>
            </a:r>
            <a:r>
              <a:rPr lang="tr-TR" sz="1600" dirty="0"/>
              <a:t>,  </a:t>
            </a:r>
            <a:r>
              <a:rPr lang="tr-TR" sz="1600" dirty="0" err="1"/>
              <a:t>Science</a:t>
            </a:r>
            <a:r>
              <a:rPr lang="tr-TR" sz="1600" dirty="0"/>
              <a:t> Direct, </a:t>
            </a:r>
            <a:r>
              <a:rPr lang="tr-TR" sz="1600" dirty="0" err="1"/>
              <a:t>Scopus</a:t>
            </a:r>
            <a:r>
              <a:rPr lang="tr-TR" sz="1600" dirty="0"/>
              <a:t>, </a:t>
            </a:r>
            <a:r>
              <a:rPr lang="tr-TR" sz="1600" dirty="0" err="1"/>
              <a:t>SpringerLink</a:t>
            </a:r>
            <a:r>
              <a:rPr lang="tr-TR" sz="1600" dirty="0"/>
              <a:t>, Taylor &amp; Francis,  </a:t>
            </a:r>
            <a:r>
              <a:rPr lang="tr-TR" sz="1600" dirty="0" err="1"/>
              <a:t>Thomson</a:t>
            </a:r>
            <a:r>
              <a:rPr lang="tr-TR" sz="1600" dirty="0"/>
              <a:t> Web Of Knowledge,  </a:t>
            </a:r>
            <a:r>
              <a:rPr lang="tr-TR" sz="1600" dirty="0" err="1"/>
              <a:t>Thomson</a:t>
            </a:r>
            <a:r>
              <a:rPr lang="tr-TR" sz="1600" dirty="0"/>
              <a:t> Web of Knowledge  </a:t>
            </a:r>
            <a:r>
              <a:rPr lang="tr-TR" sz="1600" dirty="0" err="1"/>
              <a:t>Proceedings</a:t>
            </a:r>
            <a:r>
              <a:rPr lang="tr-TR" sz="1600" dirty="0"/>
              <a:t>,  ULAKBİM Ulusal Veri Tabanları,  </a:t>
            </a:r>
            <a:r>
              <a:rPr lang="tr-TR" sz="1600" dirty="0" err="1"/>
              <a:t>Westlaw</a:t>
            </a:r>
            <a:r>
              <a:rPr lang="tr-TR" sz="1600" dirty="0"/>
              <a:t> </a:t>
            </a:r>
            <a:r>
              <a:rPr lang="tr-TR" sz="1600" dirty="0" err="1"/>
              <a:t>Int</a:t>
            </a:r>
            <a:r>
              <a:rPr lang="tr-TR" sz="1600" dirty="0"/>
              <a:t>., WILEY Elektronik Kitaplar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KÜTÜPHANE VE BİLGİ MERKEZİ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4211AA-2073-4B65-85B3-BFD316A128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8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89756426-6ECF-491C-B7BD-6E5A458F6C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D1BF346-33BB-482E-A0D1-7D411251113E}"/>
              </a:ext>
            </a:extLst>
          </p:cNvPr>
          <p:cNvSpPr txBox="1"/>
          <p:nvPr/>
        </p:nvSpPr>
        <p:spPr>
          <a:xfrm>
            <a:off x="511874" y="971230"/>
            <a:ext cx="658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İLETİŞİM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BDCA964-5B49-4FA3-AAE0-6EBFA4A97A59}"/>
              </a:ext>
            </a:extLst>
          </p:cNvPr>
          <p:cNvSpPr/>
          <p:nvPr/>
        </p:nvSpPr>
        <p:spPr>
          <a:xfrm>
            <a:off x="605236" y="1897817"/>
            <a:ext cx="4604159" cy="3580963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51E160D-4C85-4B97-B3B3-DA43DB010080}"/>
              </a:ext>
            </a:extLst>
          </p:cNvPr>
          <p:cNvSpPr txBox="1"/>
          <p:nvPr/>
        </p:nvSpPr>
        <p:spPr>
          <a:xfrm>
            <a:off x="160570" y="2270826"/>
            <a:ext cx="80470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lee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.yasar.edu.tr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457200" lvl="1" indent="0">
              <a:buNone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lee.yasar.edu.tr/en</a:t>
            </a:r>
          </a:p>
          <a:p>
            <a:pPr marL="457200" lvl="1" indent="0">
              <a:buNone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529D"/>
                </a:solidFill>
                <a:latin typeface="Futura Md BT" panose="020B0602020204020303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lee@yasar.edu.tr</a:t>
            </a:r>
            <a:endParaRPr lang="tr-TR" dirty="0">
              <a:solidFill>
                <a:srgbClr val="00529D"/>
              </a:solidFill>
              <a:latin typeface="Futura Md BT" panose="020B06020202040203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+90 (232) 570 9014-15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u="sng" dirty="0">
                <a:solidFill>
                  <a:srgbClr val="00529D"/>
                </a:solidFill>
                <a:latin typeface="Futura Md BT" panose="020B0602020204020303" pitchFamily="34" charset="0"/>
              </a:rPr>
              <a:t>linktr.ee/</a:t>
            </a:r>
            <a:r>
              <a:rPr lang="tr-TR" u="sng" dirty="0" err="1">
                <a:solidFill>
                  <a:srgbClr val="00529D"/>
                </a:solidFill>
                <a:latin typeface="Futura Md BT" panose="020B0602020204020303" pitchFamily="34" charset="0"/>
              </a:rPr>
              <a:t>LisansustuYasar</a:t>
            </a:r>
            <a:r>
              <a:rPr lang="tr-TR" dirty="0">
                <a:solidFill>
                  <a:srgbClr val="00529D"/>
                </a:solidFill>
                <a:latin typeface="Futura Md BT" panose="020B0602020204020303" pitchFamily="34" charset="0"/>
              </a:rPr>
              <a:t> </a:t>
            </a:r>
          </a:p>
        </p:txBody>
      </p:sp>
      <p:pic>
        <p:nvPicPr>
          <p:cNvPr id="7" name="Resim 6" descr="bina, açık hava, tablo, oturma içeren bir resim&#10;&#10;Açıklama otomatik olarak oluşturuldu">
            <a:extLst>
              <a:ext uri="{FF2B5EF4-FFF2-40B4-BE49-F238E27FC236}">
                <a16:creationId xmlns:a16="http://schemas.microsoft.com/office/drawing/2014/main" id="{AA1F79B9-68A9-4F60-B755-DE04D21DA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95" y="1897817"/>
            <a:ext cx="5279348" cy="3580963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5A1731A-1B83-41E3-B7A9-235950EA7BCB}"/>
              </a:ext>
            </a:extLst>
          </p:cNvPr>
          <p:cNvSpPr txBox="1"/>
          <p:nvPr/>
        </p:nvSpPr>
        <p:spPr>
          <a:xfrm>
            <a:off x="808212" y="4784072"/>
            <a:ext cx="3375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00529D"/>
                </a:solidFill>
                <a:latin typeface="Futura Md BT" panose="020B0602020204020303" pitchFamily="34" charset="0"/>
              </a:rPr>
              <a:t> (Sosyal Medya Hesaplarımız)</a:t>
            </a:r>
            <a:endParaRPr lang="tr-TR" sz="16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7B021A1-6663-461A-8D49-B70A88255B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04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6003E45-097D-4953-AEB6-D34DE739B5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2902043" y="1000986"/>
            <a:ext cx="913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ANABİLİM / ANASANAT DALLARI İLETİŞİM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8E15F6B6-7E30-4AC7-A25B-7D839A693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252393"/>
              </p:ext>
            </p:extLst>
          </p:nvPr>
        </p:nvGraphicFramePr>
        <p:xfrm>
          <a:off x="1428159" y="1988877"/>
          <a:ext cx="8346318" cy="38526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6030">
                  <a:extLst>
                    <a:ext uri="{9D8B030D-6E8A-4147-A177-3AD203B41FA5}">
                      <a16:colId xmlns:a16="http://schemas.microsoft.com/office/drawing/2014/main" val="2730461737"/>
                    </a:ext>
                  </a:extLst>
                </a:gridCol>
                <a:gridCol w="3444765">
                  <a:extLst>
                    <a:ext uri="{9D8B030D-6E8A-4147-A177-3AD203B41FA5}">
                      <a16:colId xmlns:a16="http://schemas.microsoft.com/office/drawing/2014/main" val="3119306019"/>
                    </a:ext>
                  </a:extLst>
                </a:gridCol>
                <a:gridCol w="2125523">
                  <a:extLst>
                    <a:ext uri="{9D8B030D-6E8A-4147-A177-3AD203B41FA5}">
                      <a16:colId xmlns:a16="http://schemas.microsoft.com/office/drawing/2014/main" val="3370648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Futura Md BT" panose="020B0602020204020303" pitchFamily="34" charset="0"/>
                        </a:rPr>
                        <a:t>Anabilim Dalı/</a:t>
                      </a:r>
                      <a:r>
                        <a:rPr lang="tr-TR" sz="1400" b="1" dirty="0" err="1">
                          <a:latin typeface="Futura Md BT" panose="020B0602020204020303" pitchFamily="34" charset="0"/>
                        </a:rPr>
                        <a:t>Anasanat</a:t>
                      </a:r>
                      <a:r>
                        <a:rPr lang="tr-TR" sz="1400" b="1" dirty="0">
                          <a:latin typeface="Futura Md BT" panose="020B0602020204020303" pitchFamily="34" charset="0"/>
                        </a:rPr>
                        <a:t> Dalı</a:t>
                      </a:r>
                      <a:endParaRPr lang="tr-TR" sz="1400" b="1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Futura Md BT" panose="020B0602020204020303" pitchFamily="34" charset="0"/>
                        </a:rPr>
                        <a:t> ABD/ASD Başkanı</a:t>
                      </a:r>
                      <a:endParaRPr lang="tr-TR" sz="1400" b="1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Futura Md BT" panose="020B0602020204020303" pitchFamily="34" charset="0"/>
                        </a:rPr>
                        <a:t>İletişim</a:t>
                      </a:r>
                      <a:endParaRPr lang="tr-TR" sz="1400" b="1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90495"/>
                  </a:ext>
                </a:extLst>
              </a:tr>
              <a:tr h="374784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Bilgisayar</a:t>
                      </a:r>
                      <a:r>
                        <a:rPr lang="tr-TR" sz="1400" baseline="0" dirty="0">
                          <a:latin typeface="Futura Md BT" panose="020B0602020204020303" pitchFamily="34" charset="0"/>
                        </a:rPr>
                        <a:t> Mühendisliği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Prof.Dr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. Mehmet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Ufuk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ÇAĞLAYAN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comp@yasar.edu.tr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340"/>
                </a:tc>
                <a:extLst>
                  <a:ext uri="{0D108BD9-81ED-4DB2-BD59-A6C34878D82A}">
                    <a16:rowId xmlns:a16="http://schemas.microsoft.com/office/drawing/2014/main" val="266440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effectLst/>
                          <a:latin typeface="Futura Md BT" panose="020B0602020204020303" pitchFamily="34" charset="0"/>
                        </a:rPr>
                        <a:t>Ekonomi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Prof.Dr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. </a:t>
                      </a: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Durmuş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ÖZDEMİR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3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econ@yasar.edu.tr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340"/>
                </a:tc>
                <a:extLst>
                  <a:ext uri="{0D108BD9-81ED-4DB2-BD59-A6C34878D82A}">
                    <a16:rowId xmlns:a16="http://schemas.microsoft.com/office/drawing/2014/main" val="159963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400" dirty="0">
                          <a:latin typeface="Futura Md BT" panose="020B0602020204020303" pitchFamily="34" charset="0"/>
                        </a:rPr>
                        <a:t>Elektrik-Elektronik Mühendisliği</a:t>
                      </a:r>
                      <a:endParaRPr lang="tr-TR" altLang="en-US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Prof.Dr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. Mustafa SEÇMEN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eee@yasar.edu.tr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00512"/>
                  </a:ext>
                </a:extLst>
              </a:tr>
              <a:tr h="363788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Endüstri Mühendisliği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Doç.Dr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tr-TR" sz="140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Ayhan Özgür TOY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ie@yasar.edu.tr</a:t>
                      </a:r>
                      <a:endParaRPr kumimoji="0" lang="tr-T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6675"/>
                </a:tc>
                <a:extLst>
                  <a:ext uri="{0D108BD9-81ED-4DB2-BD59-A6C34878D82A}">
                    <a16:rowId xmlns:a16="http://schemas.microsoft.com/office/drawing/2014/main" val="2846038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İç Mimarlık ve Çevre Tasarımı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Doç.Dr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. Zeynep TUNA ULTAV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inar@yasar.edu.tr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6675"/>
                </a:tc>
                <a:extLst>
                  <a:ext uri="{0D108BD9-81ED-4DB2-BD59-A6C34878D82A}">
                    <a16:rowId xmlns:a16="http://schemas.microsoft.com/office/drawing/2014/main" val="271406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İletişim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Prof.Dr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 Dilek KAYA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comm@yasar.edu.tr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6675"/>
                </a:tc>
                <a:extLst>
                  <a:ext uri="{0D108BD9-81ED-4DB2-BD59-A6C34878D82A}">
                    <a16:rowId xmlns:a16="http://schemas.microsoft.com/office/drawing/2014/main" val="3172353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İngiliz</a:t>
                      </a:r>
                      <a:r>
                        <a:rPr lang="tr-TR" sz="1400" baseline="0" dirty="0">
                          <a:latin typeface="Futura Md BT" panose="020B0602020204020303" pitchFamily="34" charset="0"/>
                        </a:rPr>
                        <a:t> Dili ve Edebiyatı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Dr.Öğr.Üyesi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 Evren AKALTUN AKAN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enll@yasar.edu.tr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340"/>
                </a:tc>
                <a:extLst>
                  <a:ext uri="{0D108BD9-81ED-4DB2-BD59-A6C34878D82A}">
                    <a16:rowId xmlns:a16="http://schemas.microsoft.com/office/drawing/2014/main" val="86598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İşletme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Prof.Dr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tr-T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 İge PIRNAR</a:t>
                      </a:r>
                      <a:endParaRPr lang="tr-TR" sz="1400" kern="1200" dirty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667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29D"/>
                          </a:solidFill>
                          <a:effectLst/>
                          <a:uLnTx/>
                          <a:uFillTx/>
                          <a:latin typeface="Futura Md BT" panose="020B0602020204020303" pitchFamily="34" charset="0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mngt@yasar.edu.tr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529D"/>
                        </a:solidFill>
                        <a:effectLst/>
                        <a:uLnTx/>
                        <a:uFillTx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3340"/>
                </a:tc>
                <a:extLst>
                  <a:ext uri="{0D108BD9-81ED-4DB2-BD59-A6C34878D82A}">
                    <a16:rowId xmlns:a16="http://schemas.microsoft.com/office/drawing/2014/main" val="97004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İşletme</a:t>
                      </a:r>
                      <a:r>
                        <a:rPr lang="tr-TR" sz="1400" baseline="0" dirty="0">
                          <a:latin typeface="Futura Md BT" panose="020B0602020204020303" pitchFamily="34" charset="0"/>
                        </a:rPr>
                        <a:t> Mühendisliği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kern="1200" dirty="0" err="1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Doç.Dr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.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Ayhan Özgür TOY</a:t>
                      </a:r>
                      <a:endParaRPr lang="tr-TR" sz="1400" kern="1200" dirty="0" smtClean="0">
                        <a:solidFill>
                          <a:schemeClr val="tx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u="none" strike="noStrike" kern="1200" dirty="0" smtClean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1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inov@yasar.edu.tr</a:t>
                      </a:r>
                      <a:endParaRPr lang="en-US" sz="1400" dirty="0">
                        <a:solidFill>
                          <a:srgbClr val="00529D"/>
                        </a:solidFill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179029"/>
                  </a:ext>
                </a:extLst>
              </a:tr>
            </a:tbl>
          </a:graphicData>
        </a:graphic>
      </p:graphicFrame>
      <p:pic>
        <p:nvPicPr>
          <p:cNvPr id="12" name="Resim 11">
            <a:extLst>
              <a:ext uri="{FF2B5EF4-FFF2-40B4-BE49-F238E27FC236}">
                <a16:creationId xmlns:a16="http://schemas.microsoft.com/office/drawing/2014/main" id="{8FFA2FB6-0B40-45F4-A579-742E9701F751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8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207A801-BAED-40AF-8425-37BF30B951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2902043" y="1000986"/>
            <a:ext cx="9133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ANABİLİM / ANASANAT DALLARI İLETİŞİM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FEBDD0D-D3BE-47FE-A99F-520C97783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554583"/>
              </p:ext>
            </p:extLst>
          </p:nvPr>
        </p:nvGraphicFramePr>
        <p:xfrm>
          <a:off x="1232452" y="1812341"/>
          <a:ext cx="8537714" cy="38848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4100">
                  <a:extLst>
                    <a:ext uri="{9D8B030D-6E8A-4147-A177-3AD203B41FA5}">
                      <a16:colId xmlns:a16="http://schemas.microsoft.com/office/drawing/2014/main" val="2730461737"/>
                    </a:ext>
                  </a:extLst>
                </a:gridCol>
                <a:gridCol w="3338224">
                  <a:extLst>
                    <a:ext uri="{9D8B030D-6E8A-4147-A177-3AD203B41FA5}">
                      <a16:colId xmlns:a16="http://schemas.microsoft.com/office/drawing/2014/main" val="311930601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3370648967"/>
                    </a:ext>
                  </a:extLst>
                </a:gridCol>
              </a:tblGrid>
              <a:tr h="285398"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Futura Md BT" panose="020B0602020204020303" pitchFamily="34" charset="0"/>
                        </a:rPr>
                        <a:t>Anabilim/</a:t>
                      </a:r>
                      <a:r>
                        <a:rPr lang="tr-TR" sz="1400" b="1" dirty="0" err="1">
                          <a:latin typeface="Futura Md BT" panose="020B0602020204020303" pitchFamily="34" charset="0"/>
                        </a:rPr>
                        <a:t>Anasanat</a:t>
                      </a:r>
                      <a:r>
                        <a:rPr lang="tr-TR" sz="1400" b="1" dirty="0">
                          <a:latin typeface="Futura Md BT" panose="020B0602020204020303" pitchFamily="34" charset="0"/>
                        </a:rPr>
                        <a:t> Dalı</a:t>
                      </a:r>
                      <a:endParaRPr lang="tr-TR" sz="1400" b="1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latin typeface="Futura Md BT" panose="020B0602020204020303" pitchFamily="34" charset="0"/>
                        </a:rPr>
                        <a:t> ABD/ASD Başkanı</a:t>
                      </a:r>
                      <a:endParaRPr lang="tr-TR" sz="1400" b="1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r>
                        <a:rPr lang="tr-TR" sz="1400" b="1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</a:rPr>
                        <a:t>İletişim</a:t>
                      </a:r>
                      <a:endParaRPr lang="tr-TR" sz="1400" b="1" dirty="0">
                        <a:solidFill>
                          <a:schemeClr val="bg1"/>
                        </a:solidFill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extLst>
                  <a:ext uri="{0D108BD9-81ED-4DB2-BD59-A6C34878D82A}">
                    <a16:rowId xmlns:a16="http://schemas.microsoft.com/office/drawing/2014/main" val="666290495"/>
                  </a:ext>
                </a:extLst>
              </a:tr>
              <a:tr h="344545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Kamu</a:t>
                      </a:r>
                      <a:r>
                        <a:rPr lang="tr-TR" sz="1400" baseline="0" dirty="0">
                          <a:latin typeface="Futura Md BT" panose="020B0602020204020303" pitchFamily="34" charset="0"/>
                        </a:rPr>
                        <a:t> Hukuku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1400" kern="1200" dirty="0" err="1">
                          <a:effectLst/>
                          <a:latin typeface="Futura Md BT" panose="020B0602020204020303" pitchFamily="34" charset="0"/>
                        </a:rPr>
                        <a:t>Prof.Dr</a:t>
                      </a:r>
                      <a:r>
                        <a:rPr lang="en-US" sz="1400" kern="1200" dirty="0">
                          <a:effectLst/>
                          <a:latin typeface="Futura Md BT" panose="020B0602020204020303" pitchFamily="34" charset="0"/>
                        </a:rPr>
                        <a:t>. Mustafa </a:t>
                      </a:r>
                      <a:r>
                        <a:rPr lang="en-US" sz="1400" kern="1200" dirty="0" err="1">
                          <a:effectLst/>
                          <a:latin typeface="Futura Md BT" panose="020B0602020204020303" pitchFamily="34" charset="0"/>
                        </a:rPr>
                        <a:t>Ruhan</a:t>
                      </a:r>
                      <a:r>
                        <a:rPr lang="en-US" sz="1400" kern="1200" dirty="0">
                          <a:effectLst/>
                          <a:latin typeface="Futura Md BT" panose="020B0602020204020303" pitchFamily="34" charset="0"/>
                        </a:rPr>
                        <a:t> ERDEM</a:t>
                      </a:r>
                      <a:endParaRPr lang="tr-TR" sz="1400" b="0" i="0" kern="1200" dirty="0">
                        <a:solidFill>
                          <a:schemeClr val="dk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u="none" strike="noStrike" kern="12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kh@yasar.edu.tr</a:t>
                      </a:r>
                      <a:endParaRPr lang="en-US" sz="105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347885552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Lojistik Mühendisliği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Prof.Dr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Yiğit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 KAZANÇOĞLU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leng@yasar.edu.tr</a:t>
                      </a:r>
                      <a:endParaRPr lang="en-US" sz="140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61395" marR="84198" marT="42099" marB="42099"/>
                </a:tc>
                <a:extLst>
                  <a:ext uri="{0D108BD9-81ED-4DB2-BD59-A6C34878D82A}">
                    <a16:rowId xmlns:a16="http://schemas.microsoft.com/office/drawing/2014/main" val="3767608969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Lojistik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Yönetimi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Prof.Dr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Yiğit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 KAZANÇOĞLU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none" strike="noStrike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logi@yasar.edu.tr</a:t>
                      </a:r>
                      <a:endParaRPr lang="en-US" sz="140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61395" marR="84198" marT="42099" marB="42099"/>
                </a:tc>
                <a:extLst>
                  <a:ext uri="{0D108BD9-81ED-4DB2-BD59-A6C34878D82A}">
                    <a16:rowId xmlns:a16="http://schemas.microsoft.com/office/drawing/2014/main" val="2040810223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Mimarlık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Doç.Dr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Ahenk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 YILMAZ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u="none" strike="noStrike" kern="12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arch@yasar.edu.tr</a:t>
                      </a:r>
                      <a:endParaRPr lang="en-US" sz="105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109471660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Özel Hukuk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Futura Md BT" panose="020B0602020204020303" pitchFamily="34" charset="0"/>
                        </a:rPr>
                        <a:t>Prof.Dr</a:t>
                      </a:r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. </a:t>
                      </a:r>
                      <a:r>
                        <a:rPr lang="tr-TR" sz="1400" dirty="0" smtClean="0">
                          <a:effectLst/>
                          <a:latin typeface="Futura Md BT" panose="020B0602020204020303" pitchFamily="34" charset="0"/>
                        </a:rPr>
                        <a:t>Meral SUNGURTEKİN ÖZKAN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u="none" strike="noStrike" kern="12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oh@yasar.edu.tr</a:t>
                      </a:r>
                      <a:endParaRPr lang="en-US" sz="105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2903736940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Psikoloji</a:t>
                      </a: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Prof.</a:t>
                      </a:r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Dr.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 Emre Ö</a:t>
                      </a:r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ZGEN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u="sng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cs typeface="Calibri" panose="020F0502020204030204" pitchFamily="34" charset="0"/>
                        </a:rPr>
                        <a:t>psycmawt@yasar.edu.tr</a:t>
                      </a: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2179202811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Futura Md BT" panose="020B0602020204020303" pitchFamily="34" charset="0"/>
                        </a:rPr>
                        <a:t>Sanat ve Tasarım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Dr.Öğr.Üyesi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Aslı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Giray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 AKYUNAK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u="none" strike="noStrike" kern="12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ad@yasar.edu.tr</a:t>
                      </a:r>
                      <a:endParaRPr lang="en-US" sz="105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2807039247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Turizm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İşletmeciliği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Doç.Dr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Gökçe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 ÖZDEMİR UMUTLU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u="none" strike="noStrike" kern="12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thmn@yasar.edu.tr</a:t>
                      </a:r>
                      <a:endParaRPr lang="en-US" sz="105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2220038853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Uluslararası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İlişkiler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Futura Md BT" panose="020B0602020204020303" pitchFamily="34" charset="0"/>
                        </a:rPr>
                        <a:t>Doç.Dr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. </a:t>
                      </a:r>
                      <a:r>
                        <a:rPr lang="tr-TR" sz="1400" dirty="0">
                          <a:effectLst/>
                          <a:latin typeface="Futura Md BT" panose="020B0602020204020303" pitchFamily="34" charset="0"/>
                        </a:rPr>
                        <a:t>Defne GÜNAY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u="none" strike="noStrike" kern="12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1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inrl@yasar.edu.tr</a:t>
                      </a:r>
                      <a:endParaRPr lang="en-US" sz="105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3084623616"/>
                  </a:ext>
                </a:extLst>
              </a:tr>
              <a:tr h="341473">
                <a:tc>
                  <a:txBody>
                    <a:bodyPr/>
                    <a:lstStyle/>
                    <a:p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Uluslararası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Ticaret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ve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Finans</a:t>
                      </a:r>
                      <a:r>
                        <a:rPr lang="tr-TR" sz="1400" b="0" kern="1200" dirty="0" err="1">
                          <a:solidFill>
                            <a:schemeClr val="tx1"/>
                          </a:solidFill>
                          <a:effectLst/>
                          <a:latin typeface="Futura Md BT" panose="020B0602020204020303" pitchFamily="34" charset="0"/>
                        </a:rPr>
                        <a:t>man</a:t>
                      </a:r>
                      <a:endParaRPr lang="tr-TR" sz="1400" dirty="0"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84198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400" dirty="0" err="1">
                          <a:effectLst/>
                          <a:latin typeface="Futura Md BT" panose="020B0602020204020303" pitchFamily="34" charset="0"/>
                        </a:rPr>
                        <a:t>Prof</a:t>
                      </a:r>
                      <a:r>
                        <a:rPr lang="en-US" sz="1400" dirty="0">
                          <a:effectLst/>
                          <a:latin typeface="Futura Md BT" panose="020B0602020204020303" pitchFamily="34" charset="0"/>
                        </a:rPr>
                        <a:t>.Dr. Mehmet UMUTLU</a:t>
                      </a:r>
                      <a:endParaRPr lang="en-US" sz="1400" dirty="0"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0" u="none" strike="noStrike" kern="1200" dirty="0">
                          <a:solidFill>
                            <a:srgbClr val="00529D"/>
                          </a:solidFill>
                          <a:effectLst/>
                          <a:latin typeface="Futura Md BT" panose="020B0602020204020303" pitchFamily="34" charset="0"/>
                          <a:hlinkClick r:id="rId1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intf@yasar.edu.tr</a:t>
                      </a:r>
                      <a:endParaRPr lang="en-US" sz="1050" dirty="0">
                        <a:solidFill>
                          <a:srgbClr val="00529D"/>
                        </a:solidFill>
                        <a:effectLst/>
                        <a:latin typeface="Futura Md BT" panose="020B0602020204020303" pitchFamily="34" charset="0"/>
                        <a:cs typeface="Calibri" panose="020F0502020204030204" pitchFamily="34" charset="0"/>
                      </a:endParaRPr>
                    </a:p>
                  </a:txBody>
                  <a:tcPr marL="49116" marR="84198" marT="42099" marB="42099"/>
                </a:tc>
                <a:extLst>
                  <a:ext uri="{0D108BD9-81ED-4DB2-BD59-A6C34878D82A}">
                    <a16:rowId xmlns:a16="http://schemas.microsoft.com/office/drawing/2014/main" val="2190822019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818C6FE1-55F6-41A5-AE76-A1D4E4A5713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5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63F6F74-6764-4968-8475-B0B701F01F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D1BF346-33BB-482E-A0D1-7D411251113E}"/>
              </a:ext>
            </a:extLst>
          </p:cNvPr>
          <p:cNvSpPr txBox="1"/>
          <p:nvPr/>
        </p:nvSpPr>
        <p:spPr>
          <a:xfrm>
            <a:off x="511874" y="971230"/>
            <a:ext cx="6589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BAŞARILAR DİLERİZ…</a:t>
            </a:r>
          </a:p>
        </p:txBody>
      </p:sp>
      <p:pic>
        <p:nvPicPr>
          <p:cNvPr id="4" name="Resim 3" descr="açık hava, tren, bina, iz içeren bir resim&#10;&#10;Açıklama otomatik olarak oluşturuldu">
            <a:extLst>
              <a:ext uri="{FF2B5EF4-FFF2-40B4-BE49-F238E27FC236}">
                <a16:creationId xmlns:a16="http://schemas.microsoft.com/office/drawing/2014/main" id="{8BE25534-CEA3-4CEB-A0A1-FE0C587ECB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2"/>
          <a:stretch/>
        </p:blipFill>
        <p:spPr>
          <a:xfrm>
            <a:off x="611709" y="1630345"/>
            <a:ext cx="9923347" cy="481909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A259CC1-D516-4F2D-9E75-3A0954F9844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1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375B37D-E0CB-43C9-925F-EE78BC095D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2036947"/>
            <a:ext cx="6156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Bilgisayar Mühendisliği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Elektrik-Elektronik Mühendisliği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Endüstri Mühendisliği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Finans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İşletme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Kamu Hukuku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Mimarlık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Özel Hukuk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Sanatta Yeterlik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sz="2000" dirty="0">
              <a:solidFill>
                <a:schemeClr val="bg2">
                  <a:lumMod val="7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DOKTORA ve SANATTA 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YETERLİK</a:t>
            </a:r>
            <a:r>
              <a:rPr lang="tr-T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 </a:t>
            </a:r>
            <a: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PROGRAMLARIMIZ</a:t>
            </a:r>
            <a:b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</a:b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74AA1C-E200-4281-B93C-053A3A8D1E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5068C33-2A1D-4C83-BE19-9E67F0F5F8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1997839"/>
            <a:ext cx="712547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Bilgisayar Müh.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Ekonomi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Elektrik-Elektronik Müh.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Endüstri Müh.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İç Mimarlık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İletişim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İngiliz Dili ve Edebiyatı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İşletme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İşletme Müh.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Kamu Hukuku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TEZLİ YÜKSEK LİSANS </a:t>
            </a:r>
            <a: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PROGRAMLARIMIZ</a:t>
            </a:r>
            <a:b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</a:b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09AB6C1-C5B5-4906-8579-29919CCBF5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91481B8-EC36-406B-A27C-0B687B0DBC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1997839"/>
            <a:ext cx="86660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Lojistik Müh.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Lojistik Yönetimi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Mimarlık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Özel Hukuk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Psikoloji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 ve Tasarım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(İngilizce-Türkçe)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Turizm İşletmeciliği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Uluslararası İlişkiler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Uluslararası Ticaret ve Finansman Tezli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TEZLİ YÜKSEK LİSANS </a:t>
            </a:r>
            <a: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PROGRAMLARIMIZ</a:t>
            </a:r>
            <a:b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</a:b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A6CC733-C905-4CED-8B3B-D9ACE36B14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FCEDD0D-9AEE-459E-A644-0042F3084B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1950119"/>
            <a:ext cx="86660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Bilgisayar Müh.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Elektrik-Elektronik Müh.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İç Mimarlık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İşletme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İşletme Müh.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İşletme Yönetimi Uzaktan Öğretim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Kamu Hukuku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Lojistik Müh.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Lojistik Yönetimi Tezsiz Yüksek Lisans Programı (İngilizce)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Mimarlık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Özel Hukuk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 ve Tasarım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(Türkçe)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Turizm İşletmeciliği Tezsiz Yüksek Lisans Programı </a:t>
            </a:r>
            <a:r>
              <a:rPr lang="tr-TR" altLang="en-US" sz="2000" dirty="0">
                <a:solidFill>
                  <a:schemeClr val="bg2">
                    <a:lumMod val="75000"/>
                  </a:schemeClr>
                </a:solidFill>
                <a:latin typeface="Futura Md BT" panose="020B0602020204020303" pitchFamily="34" charset="0"/>
              </a:rPr>
              <a:t>(İngilizce)</a:t>
            </a: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>
              <a:defRPr/>
            </a:pP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TEZSİZ YÜKSEK LİSANS </a:t>
            </a:r>
            <a: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PROGRAMLARIMIZ</a:t>
            </a:r>
            <a:br>
              <a:rPr lang="tr-T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</a:b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89008D-C52E-4A06-B282-E1FCB6AA9F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1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7E1D3FC-5CA9-47DA-A9AA-BF867CC8A2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1818286"/>
            <a:ext cx="86660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tr-T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240 AKTS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7 Ders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Seminer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Yeterlik sınavı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 Önerisi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 İzlemeler (en az 3 izleme)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Doktora Tezi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tr-T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Yayın Koşulu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DOKTORA PROGRAMI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1E82D7-BAC2-4B12-A995-FB4173E5D2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591173B-26AE-4DEC-84B8-69D4E7A81C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1D38B46-433D-4287-A266-CBFEF3D4546E}"/>
              </a:ext>
            </a:extLst>
          </p:cNvPr>
          <p:cNvSpPr txBox="1"/>
          <p:nvPr/>
        </p:nvSpPr>
        <p:spPr>
          <a:xfrm>
            <a:off x="497840" y="2113782"/>
            <a:ext cx="86660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240 AKTS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7 Ders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Seminer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Sanatta Yeterlik Tezi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Sanatta Yeterlik Uygulamaları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sv-SE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Yayın Koşulu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497840" y="1005840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SANATTA YETERLİK PROGRAMI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02E1E9F-DD25-4FB1-905F-E9A5B6EF23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6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3009E87-D778-413A-8138-5F2F5A7073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762737-6B6E-4091-AA9B-8780CB241B22}"/>
              </a:ext>
            </a:extLst>
          </p:cNvPr>
          <p:cNvSpPr txBox="1"/>
          <p:nvPr/>
        </p:nvSpPr>
        <p:spPr>
          <a:xfrm>
            <a:off x="2763960" y="988153"/>
            <a:ext cx="814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d BT" panose="020B0602020204020303" pitchFamily="34" charset="0"/>
              </a:rPr>
              <a:t>TEZLİ YÜKSEK LİSANS / TEZSİZ YÜKSEK LİSANS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Futura Md BT" panose="020B0602020204020303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9C31BF-05FF-4CE4-B0FE-F7E7A86E0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38722"/>
              </p:ext>
            </p:extLst>
          </p:nvPr>
        </p:nvGraphicFramePr>
        <p:xfrm>
          <a:off x="1731894" y="1982969"/>
          <a:ext cx="7730158" cy="3702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4133">
                  <a:extLst>
                    <a:ext uri="{9D8B030D-6E8A-4147-A177-3AD203B41FA5}">
                      <a16:colId xmlns:a16="http://schemas.microsoft.com/office/drawing/2014/main" val="2398891775"/>
                    </a:ext>
                  </a:extLst>
                </a:gridCol>
                <a:gridCol w="3028412">
                  <a:extLst>
                    <a:ext uri="{9D8B030D-6E8A-4147-A177-3AD203B41FA5}">
                      <a16:colId xmlns:a16="http://schemas.microsoft.com/office/drawing/2014/main" val="2905542558"/>
                    </a:ext>
                  </a:extLst>
                </a:gridCol>
                <a:gridCol w="2867613">
                  <a:extLst>
                    <a:ext uri="{9D8B030D-6E8A-4147-A177-3AD203B41FA5}">
                      <a16:colId xmlns:a16="http://schemas.microsoft.com/office/drawing/2014/main" val="1884822823"/>
                    </a:ext>
                  </a:extLst>
                </a:gridCol>
              </a:tblGrid>
              <a:tr h="446154">
                <a:tc>
                  <a:txBody>
                    <a:bodyPr/>
                    <a:lstStyle/>
                    <a:p>
                      <a:pPr algn="ctr"/>
                      <a:endParaRPr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utura Md BT" panose="020B0602020204020303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kern="1200" dirty="0">
                          <a:effectLst/>
                          <a:latin typeface="Futura Md BT" panose="020B0602020204020303" pitchFamily="34" charset="0"/>
                        </a:rPr>
                        <a:t>Tezli Yüksek Lisans</a:t>
                      </a:r>
                      <a:endParaRPr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600" b="1" kern="1200" dirty="0">
                          <a:effectLst/>
                          <a:latin typeface="Futura Md BT" panose="020B0602020204020303" pitchFamily="34" charset="0"/>
                        </a:rPr>
                        <a:t>Tezsiz Yüksek Lisans</a:t>
                      </a:r>
                      <a:endParaRPr lang="tr-TR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Futura Md BT" panose="020B0602020204020303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43384"/>
                  </a:ext>
                </a:extLst>
              </a:tr>
              <a:tr h="645778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Futura Md BT" panose="020B0602020204020303" pitchFamily="34" charset="0"/>
                        </a:rPr>
                        <a:t>Toplam</a:t>
                      </a:r>
                      <a:r>
                        <a:rPr lang="tr-TR" sz="1600" b="1" baseline="0" dirty="0">
                          <a:latin typeface="Futura Md BT" panose="020B0602020204020303" pitchFamily="34" charset="0"/>
                        </a:rPr>
                        <a:t> Kredi</a:t>
                      </a:r>
                      <a:endParaRPr lang="tr-TR" sz="1600" b="1" dirty="0">
                        <a:latin typeface="Futura Md BT" panose="020B06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120</a:t>
                      </a:r>
                      <a:r>
                        <a:rPr lang="tr-TR" sz="1600" baseline="0" dirty="0">
                          <a:latin typeface="Futura Md BT" panose="020B0602020204020303" pitchFamily="34" charset="0"/>
                        </a:rPr>
                        <a:t> AKTS</a:t>
                      </a:r>
                      <a:endParaRPr lang="tr-TR" sz="1600" dirty="0">
                        <a:latin typeface="Futura Md BT" panose="020B06020202040203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90 AKTS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2183"/>
                  </a:ext>
                </a:extLst>
              </a:tr>
              <a:tr h="645778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Futura Md BT" panose="020B0602020204020303" pitchFamily="34" charset="0"/>
                        </a:rPr>
                        <a:t>Ders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7 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10 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7670"/>
                  </a:ext>
                </a:extLst>
              </a:tr>
              <a:tr h="645778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Futura Md BT" panose="020B0602020204020303" pitchFamily="34" charset="0"/>
                        </a:rPr>
                        <a:t>Seminer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Seminer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36606"/>
                  </a:ext>
                </a:extLst>
              </a:tr>
              <a:tr h="645778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Futura Md BT" panose="020B0602020204020303" pitchFamily="34" charset="0"/>
                        </a:rPr>
                        <a:t>Tez/Proje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Tez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Dönem Projesi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6664"/>
                  </a:ext>
                </a:extLst>
              </a:tr>
              <a:tr h="672946">
                <a:tc>
                  <a:txBody>
                    <a:bodyPr/>
                    <a:lstStyle/>
                    <a:p>
                      <a:r>
                        <a:rPr lang="tr-TR" sz="1600" b="1" dirty="0">
                          <a:latin typeface="Futura Md BT" panose="020B0602020204020303" pitchFamily="34" charset="0"/>
                        </a:rPr>
                        <a:t>Süreler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Asgari: 3 dönem</a:t>
                      </a:r>
                    </a:p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Azami: 6 dönem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>
                          <a:latin typeface="Futura Md BT" panose="020B0602020204020303" pitchFamily="34" charset="0"/>
                        </a:rPr>
                        <a:t>Asgari: 2 dönem</a:t>
                      </a:r>
                      <a:br>
                        <a:rPr lang="tr-TR" sz="1600" dirty="0">
                          <a:latin typeface="Futura Md BT" panose="020B0602020204020303" pitchFamily="34" charset="0"/>
                        </a:rPr>
                      </a:br>
                      <a:r>
                        <a:rPr lang="tr-TR" sz="1600" dirty="0">
                          <a:latin typeface="Futura Md BT" panose="020B0602020204020303" pitchFamily="34" charset="0"/>
                        </a:rPr>
                        <a:t>Azami: 3 dönem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51259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A1DC7A52-029F-4119-9DFB-85059D2650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34" y="1424082"/>
            <a:ext cx="884831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1407</Words>
  <Application>Microsoft Office PowerPoint</Application>
  <PresentationFormat>Widescreen</PresentationFormat>
  <Paragraphs>309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Futura Md BT</vt:lpstr>
      <vt:lpstr>Wingdings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DENİZ GÜNAY</dc:creator>
  <cp:lastModifiedBy>Cansu Akçiçek</cp:lastModifiedBy>
  <cp:revision>131</cp:revision>
  <dcterms:created xsi:type="dcterms:W3CDTF">2020-11-09T22:52:17Z</dcterms:created>
  <dcterms:modified xsi:type="dcterms:W3CDTF">2021-11-11T10:02:58Z</dcterms:modified>
</cp:coreProperties>
</file>